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Muli"/>
      <p:regular r:id="rId34"/>
      <p:bold r:id="rId35"/>
      <p:italic r:id="rId36"/>
      <p:boldItalic r:id="rId37"/>
    </p:embeddedFont>
    <p:embeddedFont>
      <p:font typeface="Nixie One"/>
      <p:regular r:id="rId38"/>
    </p:embeddedFont>
    <p:embeddedFont>
      <p:font typeface="Helvetica Neue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.fntdata"/><Relationship Id="rId20" Type="http://schemas.openxmlformats.org/officeDocument/2006/relationships/slide" Target="slides/slide16.xml"/><Relationship Id="rId42" Type="http://schemas.openxmlformats.org/officeDocument/2006/relationships/font" Target="fonts/HelveticaNeue-boldItalic.fntdata"/><Relationship Id="rId41" Type="http://schemas.openxmlformats.org/officeDocument/2006/relationships/font" Target="fonts/HelveticaNeue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uli-bold.fntdata"/><Relationship Id="rId12" Type="http://schemas.openxmlformats.org/officeDocument/2006/relationships/slide" Target="slides/slide8.xml"/><Relationship Id="rId34" Type="http://schemas.openxmlformats.org/officeDocument/2006/relationships/font" Target="fonts/Muli-regular.fntdata"/><Relationship Id="rId15" Type="http://schemas.openxmlformats.org/officeDocument/2006/relationships/slide" Target="slides/slide11.xml"/><Relationship Id="rId37" Type="http://schemas.openxmlformats.org/officeDocument/2006/relationships/font" Target="fonts/Muli-boldItalic.fntdata"/><Relationship Id="rId14" Type="http://schemas.openxmlformats.org/officeDocument/2006/relationships/slide" Target="slides/slide10.xml"/><Relationship Id="rId36" Type="http://schemas.openxmlformats.org/officeDocument/2006/relationships/font" Target="fonts/Muli-italic.fntdata"/><Relationship Id="rId17" Type="http://schemas.openxmlformats.org/officeDocument/2006/relationships/slide" Target="slides/slide13.xml"/><Relationship Id="rId39" Type="http://schemas.openxmlformats.org/officeDocument/2006/relationships/font" Target="fonts/HelveticaNeue-regular.fntdata"/><Relationship Id="rId16" Type="http://schemas.openxmlformats.org/officeDocument/2006/relationships/slide" Target="slides/slide12.xml"/><Relationship Id="rId38" Type="http://schemas.openxmlformats.org/officeDocument/2006/relationships/font" Target="fonts/NixieOne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Shape 4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3919993" y="3977033"/>
            <a:ext cx="1303500" cy="1128300"/>
          </a:xfrm>
          <a:custGeom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Shape 10"/>
          <p:cNvSpPr/>
          <p:nvPr/>
        </p:nvSpPr>
        <p:spPr>
          <a:xfrm rot="5400000">
            <a:off x="3809057" y="-81000"/>
            <a:ext cx="1525500" cy="1761600"/>
          </a:xfrm>
          <a:custGeom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Shape 12"/>
          <p:cNvSpPr/>
          <p:nvPr/>
        </p:nvSpPr>
        <p:spPr>
          <a:xfrm flipH="1" rot="10800000">
            <a:off x="2809875" y="-172875"/>
            <a:ext cx="1111500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 flipH="1" rot="10800000">
            <a:off x="3602723" y="1360109"/>
            <a:ext cx="493800" cy="427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/>
          <p:nvPr/>
        </p:nvSpPr>
        <p:spPr>
          <a:xfrm flipH="1" rot="10800000">
            <a:off x="5278915" y="855279"/>
            <a:ext cx="944700" cy="818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 flipH="1" rot="10800000">
            <a:off x="5365799" y="352324"/>
            <a:ext cx="493800" cy="427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" name="Shape 16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17" name="Shape 17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" name="Shape 19"/>
          <p:cNvSpPr/>
          <p:nvPr/>
        </p:nvSpPr>
        <p:spPr>
          <a:xfrm>
            <a:off x="3253021" y="113273"/>
            <a:ext cx="225085" cy="38996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" name="Shape 20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1" name="Shape 21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" name="Shape 29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0" name="Shape 30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/>
          <p:nvPr/>
        </p:nvSpPr>
        <p:spPr>
          <a:xfrm flipH="1" rot="10800000">
            <a:off x="5010533" y="4576648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 flipH="1" rot="10800000">
            <a:off x="5133679" y="4056450"/>
            <a:ext cx="540000" cy="467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 flipH="1" rot="10800000">
            <a:off x="3101709" y="3629719"/>
            <a:ext cx="1032900" cy="89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 flipH="1" rot="10800000">
            <a:off x="3530384" y="4576662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5370705" y="4867761"/>
            <a:ext cx="312503" cy="312484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772009" y="4056440"/>
            <a:ext cx="573943" cy="550550"/>
            <a:chOff x="5241175" y="4959100"/>
            <a:chExt cx="539775" cy="517775"/>
          </a:xfrm>
        </p:grpSpPr>
        <p:sp>
          <p:nvSpPr>
            <p:cNvPr id="40" name="Shape 40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/>
          <p:nvPr/>
        </p:nvSpPr>
        <p:spPr>
          <a:xfrm>
            <a:off x="3429208" y="3904791"/>
            <a:ext cx="377839" cy="343685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 flipH="1" rot="10800000">
            <a:off x="-94969" y="303826"/>
            <a:ext cx="1034700" cy="895800"/>
          </a:xfrm>
          <a:custGeom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Shape 49"/>
          <p:cNvSpPr/>
          <p:nvPr/>
        </p:nvSpPr>
        <p:spPr>
          <a:xfrm rot="5400000">
            <a:off x="559400" y="1538825"/>
            <a:ext cx="1788000" cy="2064600"/>
          </a:xfrm>
          <a:custGeom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Shape 50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Shape 52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Shape 56"/>
          <p:cNvGrpSpPr/>
          <p:nvPr/>
        </p:nvGrpSpPr>
        <p:grpSpPr>
          <a:xfrm>
            <a:off x="996359" y="1070668"/>
            <a:ext cx="351204" cy="324661"/>
            <a:chOff x="5975075" y="2327500"/>
            <a:chExt cx="420100" cy="388350"/>
          </a:xfrm>
        </p:grpSpPr>
        <p:sp>
          <p:nvSpPr>
            <p:cNvPr id="57" name="Shape 57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/>
          <p:nvPr/>
        </p:nvSpPr>
        <p:spPr>
          <a:xfrm>
            <a:off x="393600" y="3346627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Shape 60"/>
          <p:cNvGrpSpPr/>
          <p:nvPr/>
        </p:nvGrpSpPr>
        <p:grpSpPr>
          <a:xfrm>
            <a:off x="305253" y="553856"/>
            <a:ext cx="247469" cy="392302"/>
            <a:chOff x="6718575" y="2318625"/>
            <a:chExt cx="256950" cy="407375"/>
          </a:xfrm>
        </p:grpSpPr>
        <p:sp>
          <p:nvSpPr>
            <p:cNvPr id="61" name="Shape 61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" name="Shape 69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70" name="Shape 70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Shape 74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019338" y="4167058"/>
            <a:ext cx="248073" cy="248058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" name="Shape 79"/>
          <p:cNvGrpSpPr/>
          <p:nvPr/>
        </p:nvGrpSpPr>
        <p:grpSpPr>
          <a:xfrm>
            <a:off x="-50285" y="1452794"/>
            <a:ext cx="624844" cy="599376"/>
            <a:chOff x="5241175" y="4959100"/>
            <a:chExt cx="539775" cy="517775"/>
          </a:xfrm>
        </p:grpSpPr>
        <p:sp>
          <p:nvSpPr>
            <p:cNvPr id="80" name="Shape 80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Shape 86"/>
          <p:cNvSpPr/>
          <p:nvPr/>
        </p:nvSpPr>
        <p:spPr>
          <a:xfrm>
            <a:off x="47199" y="4430470"/>
            <a:ext cx="505231" cy="459562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flipH="1" rot="10800000">
            <a:off x="-94969" y="619169"/>
            <a:ext cx="1034700" cy="895800"/>
          </a:xfrm>
          <a:custGeom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Shape 89"/>
          <p:cNvSpPr/>
          <p:nvPr/>
        </p:nvSpPr>
        <p:spPr>
          <a:xfrm rot="5400000">
            <a:off x="499599" y="1905237"/>
            <a:ext cx="1146000" cy="1323300"/>
          </a:xfrm>
          <a:custGeom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91" name="Shape 91"/>
          <p:cNvSpPr/>
          <p:nvPr/>
        </p:nvSpPr>
        <p:spPr>
          <a:xfrm flipH="1" rot="10800000">
            <a:off x="-123826" y="28115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 flipH="1" rot="10800000">
            <a:off x="638175" y="3192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 flipH="1" rot="10800000">
            <a:off x="752474" y="120180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 flipH="1" rot="10800000">
            <a:off x="657225" y="4380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" name="Shape 95"/>
          <p:cNvGrpSpPr/>
          <p:nvPr/>
        </p:nvGrpSpPr>
        <p:grpSpPr>
          <a:xfrm>
            <a:off x="986834" y="1394518"/>
            <a:ext cx="351204" cy="324661"/>
            <a:chOff x="5975075" y="2327500"/>
            <a:chExt cx="420100" cy="388350"/>
          </a:xfrm>
        </p:grpSpPr>
        <p:sp>
          <p:nvSpPr>
            <p:cNvPr id="96" name="Shape 96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" name="Shape 98"/>
          <p:cNvSpPr/>
          <p:nvPr/>
        </p:nvSpPr>
        <p:spPr>
          <a:xfrm>
            <a:off x="203100" y="3022777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" name="Shape 99"/>
          <p:cNvGrpSpPr/>
          <p:nvPr/>
        </p:nvGrpSpPr>
        <p:grpSpPr>
          <a:xfrm>
            <a:off x="295728" y="877706"/>
            <a:ext cx="247469" cy="392302"/>
            <a:chOff x="6718575" y="2318625"/>
            <a:chExt cx="256950" cy="407375"/>
          </a:xfrm>
        </p:grpSpPr>
        <p:sp>
          <p:nvSpPr>
            <p:cNvPr id="100" name="Shape 100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" name="Shape 108"/>
          <p:cNvGrpSpPr/>
          <p:nvPr/>
        </p:nvGrpSpPr>
        <p:grpSpPr>
          <a:xfrm>
            <a:off x="1229484" y="3310481"/>
            <a:ext cx="342882" cy="350068"/>
            <a:chOff x="3951850" y="2985350"/>
            <a:chExt cx="407950" cy="416500"/>
          </a:xfrm>
        </p:grpSpPr>
        <p:sp>
          <p:nvSpPr>
            <p:cNvPr id="109" name="Shape 109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Shape 113"/>
          <p:cNvSpPr/>
          <p:nvPr/>
        </p:nvSpPr>
        <p:spPr>
          <a:xfrm flipH="1" rot="10800000">
            <a:off x="542924" y="36121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 flipH="1" rot="10800000">
            <a:off x="729000" y="424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 flipH="1" rot="10800000">
            <a:off x="-115052" y="3996025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/>
        </p:nvSpPr>
        <p:spPr>
          <a:xfrm flipH="1" rot="10800000">
            <a:off x="411200" y="2586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828838" y="3843208"/>
            <a:ext cx="248073" cy="248058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67092" y="1681690"/>
            <a:ext cx="455624" cy="437054"/>
            <a:chOff x="5241175" y="4959100"/>
            <a:chExt cx="539775" cy="517775"/>
          </a:xfrm>
        </p:grpSpPr>
        <p:sp>
          <p:nvSpPr>
            <p:cNvPr id="119" name="Shape 119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/>
          <p:nvPr/>
        </p:nvSpPr>
        <p:spPr>
          <a:xfrm>
            <a:off x="144926" y="4214500"/>
            <a:ext cx="299952" cy="272838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 flipH="1" rot="10800000">
            <a:off x="7663675" y="3684808"/>
            <a:ext cx="1034700" cy="895800"/>
          </a:xfrm>
          <a:custGeom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Shape 129"/>
          <p:cNvSpPr/>
          <p:nvPr/>
        </p:nvSpPr>
        <p:spPr>
          <a:xfrm rot="5400000">
            <a:off x="499599" y="157100"/>
            <a:ext cx="1146000" cy="1323300"/>
          </a:xfrm>
          <a:custGeom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Shape 130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32" name="Shape 132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" name="Shape 140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41" name="Shape 141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Shape 143"/>
          <p:cNvSpPr/>
          <p:nvPr/>
        </p:nvSpPr>
        <p:spPr>
          <a:xfrm>
            <a:off x="203100" y="1270177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772688" y="4461808"/>
            <a:ext cx="248073" cy="248058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" name="Shape 145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46" name="Shape 146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Shape 152"/>
          <p:cNvSpPr/>
          <p:nvPr/>
        </p:nvSpPr>
        <p:spPr>
          <a:xfrm>
            <a:off x="8081326" y="3153875"/>
            <a:ext cx="299952" cy="272838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" name="Shape 153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54" name="Shape 154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Shape 162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63" name="Shape 163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 flipH="1" rot="10800000">
            <a:off x="7663675" y="3684808"/>
            <a:ext cx="1034700" cy="895800"/>
          </a:xfrm>
          <a:custGeom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Shape 169"/>
          <p:cNvSpPr/>
          <p:nvPr/>
        </p:nvSpPr>
        <p:spPr>
          <a:xfrm rot="5400000">
            <a:off x="499599" y="157100"/>
            <a:ext cx="1146000" cy="1323300"/>
          </a:xfrm>
          <a:custGeom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Shape 170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3" name="Shape 173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" name="Shape 17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78" name="Shape 178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" name="Shape 180"/>
          <p:cNvSpPr/>
          <p:nvPr/>
        </p:nvSpPr>
        <p:spPr>
          <a:xfrm>
            <a:off x="203100" y="1270177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" name="Shape 181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82" name="Shape 182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" name="Shape 190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91" name="Shape 191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8772688" y="4461808"/>
            <a:ext cx="248073" cy="248058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" name="Shape 200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01" name="Shape 201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" name="Shape 207"/>
          <p:cNvSpPr/>
          <p:nvPr/>
        </p:nvSpPr>
        <p:spPr>
          <a:xfrm>
            <a:off x="8081326" y="3153875"/>
            <a:ext cx="299952" cy="272838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 rot="5400000">
            <a:off x="499599" y="157100"/>
            <a:ext cx="1146000" cy="1323300"/>
          </a:xfrm>
          <a:custGeom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Shape 210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2" name="Shape 212"/>
          <p:cNvSpPr txBox="1"/>
          <p:nvPr>
            <p:ph idx="2" type="body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3" name="Shape 213"/>
          <p:cNvSpPr txBox="1"/>
          <p:nvPr>
            <p:ph idx="3" type="body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4" name="Shape 214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" name="Shape 218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19" name="Shape 219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Shape 221"/>
          <p:cNvSpPr/>
          <p:nvPr/>
        </p:nvSpPr>
        <p:spPr>
          <a:xfrm>
            <a:off x="203100" y="1270177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" name="Shape 222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23" name="Shape 223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" name="Shape 231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2" name="Shape 232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 flipH="1" rot="10800000">
            <a:off x="7663675" y="3684808"/>
            <a:ext cx="1034700" cy="895800"/>
          </a:xfrm>
          <a:custGeom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Shape 238"/>
          <p:cNvSpPr/>
          <p:nvPr/>
        </p:nvSpPr>
        <p:spPr>
          <a:xfrm rot="5400000">
            <a:off x="499599" y="157100"/>
            <a:ext cx="1146000" cy="1323300"/>
          </a:xfrm>
          <a:custGeom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Shape 239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40" name="Shape 240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4" name="Shape 244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45" name="Shape 245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" name="Shape 247"/>
          <p:cNvSpPr/>
          <p:nvPr/>
        </p:nvSpPr>
        <p:spPr>
          <a:xfrm>
            <a:off x="203100" y="1270177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8" name="Shape 248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49" name="Shape 249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" name="Shape 25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58" name="Shape 258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2" name="Shape 262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8772688" y="4461808"/>
            <a:ext cx="248073" cy="248058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" name="Shape 267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68" name="Shape 268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" name="Shape 274"/>
          <p:cNvSpPr/>
          <p:nvPr/>
        </p:nvSpPr>
        <p:spPr>
          <a:xfrm>
            <a:off x="8081326" y="3153875"/>
            <a:ext cx="299952" cy="272838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 flipH="1" rot="10800000">
            <a:off x="7663675" y="3684808"/>
            <a:ext cx="1034700" cy="895800"/>
          </a:xfrm>
          <a:custGeom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Shape 277"/>
          <p:cNvSpPr/>
          <p:nvPr/>
        </p:nvSpPr>
        <p:spPr>
          <a:xfrm rot="5400000">
            <a:off x="499599" y="157100"/>
            <a:ext cx="1146000" cy="1323300"/>
          </a:xfrm>
          <a:custGeom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279" name="Shape 279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3" name="Shape 283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84" name="Shape 284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6" name="Shape 286"/>
          <p:cNvSpPr/>
          <p:nvPr/>
        </p:nvSpPr>
        <p:spPr>
          <a:xfrm>
            <a:off x="203100" y="1270177"/>
            <a:ext cx="166061" cy="287704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7" name="Shape 287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88" name="Shape 288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Shape 296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97" name="Shape 297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Shape 301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8772688" y="4461808"/>
            <a:ext cx="248073" cy="248058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6" name="Shape 306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307" name="Shape 307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Shape 313"/>
          <p:cNvSpPr/>
          <p:nvPr/>
        </p:nvSpPr>
        <p:spPr>
          <a:xfrm>
            <a:off x="8081326" y="3153875"/>
            <a:ext cx="299952" cy="272838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 flipH="1" rot="10800000">
            <a:off x="8218352" y="4121459"/>
            <a:ext cx="685200" cy="593400"/>
          </a:xfrm>
          <a:custGeom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Shape 316"/>
          <p:cNvSpPr/>
          <p:nvPr/>
        </p:nvSpPr>
        <p:spPr>
          <a:xfrm rot="5400000">
            <a:off x="388487" y="105212"/>
            <a:ext cx="944100" cy="1090200"/>
          </a:xfrm>
          <a:custGeom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Shape 317"/>
          <p:cNvSpPr/>
          <p:nvPr/>
        </p:nvSpPr>
        <p:spPr>
          <a:xfrm flipH="1" rot="10800000">
            <a:off x="-123825" y="847791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/>
        </p:nvSpPr>
        <p:spPr>
          <a:xfrm flipH="1" rot="10800000">
            <a:off x="503116" y="1161450"/>
            <a:ext cx="352800" cy="305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/>
        </p:nvSpPr>
        <p:spPr>
          <a:xfrm flipH="1" rot="10800000">
            <a:off x="1208424" y="-13181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/>
        </p:nvSpPr>
        <p:spPr>
          <a:xfrm flipH="1" rot="10800000">
            <a:off x="247753" y="49693"/>
            <a:ext cx="295200" cy="255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/>
        </p:nvSpPr>
        <p:spPr>
          <a:xfrm flipH="1" rot="10800000">
            <a:off x="8763568" y="4485979"/>
            <a:ext cx="543000" cy="470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/>
        </p:nvSpPr>
        <p:spPr>
          <a:xfrm flipH="1" rot="10800000">
            <a:off x="8523810" y="4741100"/>
            <a:ext cx="284100" cy="2457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/>
        </p:nvSpPr>
        <p:spPr>
          <a:xfrm flipH="1" rot="10800000">
            <a:off x="8322785" y="3628023"/>
            <a:ext cx="543000" cy="470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/>
        </p:nvSpPr>
        <p:spPr>
          <a:xfrm flipH="1" rot="10800000">
            <a:off x="8763569" y="4009882"/>
            <a:ext cx="237600" cy="205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0E293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gfd.maps.arcgis.com/apps/MapSeries/index.html?appid=19876b0c265e439a99c796ecbc2e73d8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gfd.maps.arcgis.com/apps/MapSeries/index.html?appid=ef666ba292b74c56a339efc10fca5332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jpg"/><Relationship Id="rId4" Type="http://schemas.openxmlformats.org/officeDocument/2006/relationships/hyperlink" Target="https://wgfd.maps.arcgis.com/apps/MapSeries/index.html?appid=ef666ba292b74c56a339efc10fca5332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GeoCollaboration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Wildlife Issues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4294967295" type="title"/>
          </p:nvPr>
        </p:nvSpPr>
        <p:spPr>
          <a:xfrm>
            <a:off x="3933825" y="1373650"/>
            <a:ext cx="4152900" cy="263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public cares, 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but there’s a 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serious disconnect</a:t>
            </a:r>
            <a:endParaRPr sz="3000"/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3">
            <a:alphaModFix/>
          </a:blip>
          <a:srcRect b="4594" l="0" r="0" t="4603"/>
          <a:stretch/>
        </p:blipFill>
        <p:spPr>
          <a:xfrm>
            <a:off x="-438150" y="1162050"/>
            <a:ext cx="4152900" cy="3601200"/>
          </a:xfrm>
          <a:prstGeom prst="hexagon">
            <a:avLst>
              <a:gd fmla="val 28504" name="adj"/>
              <a:gd fmla="val 115470" name="vf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84" name="Shape 384"/>
          <p:cNvSpPr txBox="1"/>
          <p:nvPr/>
        </p:nvSpPr>
        <p:spPr>
          <a:xfrm>
            <a:off x="210600" y="3369600"/>
            <a:ext cx="13122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84769"/>
                </a:solidFill>
                <a:latin typeface="Nixie One"/>
                <a:ea typeface="Nixie One"/>
                <a:cs typeface="Nixie One"/>
                <a:sym typeface="Nixie One"/>
              </a:rPr>
              <a:t>NGO’s/</a:t>
            </a:r>
            <a:endParaRPr b="1">
              <a:solidFill>
                <a:srgbClr val="184769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84769"/>
                </a:solidFill>
                <a:latin typeface="Nixie One"/>
                <a:ea typeface="Nixie One"/>
                <a:cs typeface="Nixie One"/>
                <a:sym typeface="Nixie One"/>
              </a:rPr>
              <a:t>Public</a:t>
            </a:r>
            <a:endParaRPr b="1">
              <a:solidFill>
                <a:srgbClr val="184769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1668600" y="1804800"/>
            <a:ext cx="14514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84769"/>
                </a:solidFill>
                <a:latin typeface="Nixie One"/>
                <a:ea typeface="Nixie One"/>
                <a:cs typeface="Nixie One"/>
                <a:sym typeface="Nixie One"/>
              </a:rPr>
              <a:t>State/</a:t>
            </a:r>
            <a:endParaRPr b="1">
              <a:solidFill>
                <a:srgbClr val="184769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84769"/>
                </a:solidFill>
                <a:latin typeface="Nixie One"/>
                <a:ea typeface="Nixie One"/>
                <a:cs typeface="Nixie One"/>
                <a:sym typeface="Nixie One"/>
              </a:rPr>
              <a:t>federal agencies</a:t>
            </a:r>
            <a:endParaRPr b="1">
              <a:solidFill>
                <a:srgbClr val="184769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Encourage Collaboration</a:t>
            </a: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1914525" y="2328350"/>
            <a:ext cx="1946100" cy="1325100"/>
          </a:xfrm>
          <a:prstGeom prst="homePlate">
            <a:avLst>
              <a:gd fmla="val 30129" name="adj"/>
            </a:avLst>
          </a:prstGeom>
          <a:noFill/>
          <a:ln cap="flat" cmpd="sng" w="114300">
            <a:solidFill>
              <a:srgbClr val="00E1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interest</a:t>
            </a:r>
            <a:endParaRPr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2" name="Shape 392"/>
          <p:cNvSpPr/>
          <p:nvPr/>
        </p:nvSpPr>
        <p:spPr>
          <a:xfrm>
            <a:off x="3666197" y="2328350"/>
            <a:ext cx="1983600" cy="13251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rgbClr val="19BBD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awareness</a:t>
            </a:r>
            <a:endParaRPr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3" name="Shape 393"/>
          <p:cNvSpPr/>
          <p:nvPr/>
        </p:nvSpPr>
        <p:spPr>
          <a:xfrm>
            <a:off x="5455294" y="2328350"/>
            <a:ext cx="1983600" cy="13251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rgbClr val="3292E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involvement</a:t>
            </a:r>
            <a:endParaRPr>
              <a:solidFill>
                <a:srgbClr val="3292E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1732700" y="920525"/>
            <a:ext cx="5865000" cy="146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on Effective Project Types</a:t>
            </a:r>
            <a:endParaRPr/>
          </a:p>
        </p:txBody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1732700" y="2380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Cheatgrass Treatments</a:t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Herbicide treatments to knock back cheatgrass and other invasives before they dominate the landscape</a:t>
            </a:r>
            <a:endParaRPr sz="1000"/>
          </a:p>
        </p:txBody>
      </p:sp>
      <p:sp>
        <p:nvSpPr>
          <p:cNvPr id="404" name="Shape 404"/>
          <p:cNvSpPr txBox="1"/>
          <p:nvPr>
            <p:ph idx="2" type="body"/>
          </p:nvPr>
        </p:nvSpPr>
        <p:spPr>
          <a:xfrm>
            <a:off x="4193787" y="2380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Fence Modifications</a:t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Retool fences to wildlife friendly standards to improve movement across the landscape</a:t>
            </a:r>
            <a:endParaRPr sz="1000"/>
          </a:p>
        </p:txBody>
      </p:sp>
      <p:sp>
        <p:nvSpPr>
          <p:cNvPr id="405" name="Shape 405"/>
          <p:cNvSpPr txBox="1"/>
          <p:nvPr>
            <p:ph idx="3" type="body"/>
          </p:nvPr>
        </p:nvSpPr>
        <p:spPr>
          <a:xfrm>
            <a:off x="5827973" y="3523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Prescribed Fire</a:t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Burn decadent stands of sagebrush or conifers to rejuvenate understory </a:t>
            </a:r>
            <a:endParaRPr sz="10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3013575" y="3523900"/>
            <a:ext cx="23982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Conservation Easements</a:t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Encourage landowners to put their large tracts of land under permanent protection from development</a:t>
            </a:r>
            <a:endParaRPr sz="1000"/>
          </a:p>
        </p:txBody>
      </p:sp>
      <p:sp>
        <p:nvSpPr>
          <p:cNvPr id="407" name="Shape 407"/>
          <p:cNvSpPr txBox="1"/>
          <p:nvPr>
            <p:ph idx="2" type="body"/>
          </p:nvPr>
        </p:nvSpPr>
        <p:spPr>
          <a:xfrm>
            <a:off x="6546587" y="2380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Spring Exclosures</a:t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In a desert, protect limited water resources by fencing off springs to promote rejuvenation of water and vegetation</a:t>
            </a: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1732700" y="920525"/>
            <a:ext cx="4941600" cy="146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GoFundMe for Mule Deer</a:t>
            </a:r>
            <a:endParaRPr/>
          </a:p>
        </p:txBody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1732700" y="2380925"/>
            <a:ext cx="5799900" cy="24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◇"/>
            </a:pPr>
            <a:r>
              <a:rPr lang="en" sz="2400"/>
              <a:t>Online collaborative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space</a:t>
            </a:r>
            <a:r>
              <a:rPr lang="en" sz="2400"/>
              <a:t> to encourage the public and NGOs to contribute and get involved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◇"/>
            </a:pPr>
            <a:r>
              <a:rPr lang="en" sz="2400"/>
              <a:t>Muley Fanatic Foundation on board as holder of contributed funds</a:t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Wyoming Wildlife and Roadways Initiative</a:t>
            </a:r>
            <a:endParaRPr/>
          </a:p>
        </p:txBody>
      </p:sp>
      <p:sp>
        <p:nvSpPr>
          <p:cNvPr id="419" name="Shape 419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Wyoming is a small town connected by long streets</a:t>
            </a:r>
            <a:endParaRPr/>
          </a:p>
        </p:txBody>
      </p:sp>
      <p:sp>
        <p:nvSpPr>
          <p:cNvPr id="420" name="Shape 420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Wyoming - God bless you in Wyoming. It’s very boring, and it’s the most isolated place on Earth.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RuPaul</a:t>
            </a: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you ride into the West on a high horse,  you pretty soon end up in a pile of manure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Alexandra Fuller	</a:t>
            </a:r>
            <a:endParaRPr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Shape 4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876" y="93762"/>
            <a:ext cx="7434024" cy="49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6950" y="93750"/>
            <a:ext cx="7403812" cy="49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4294967295" type="ctrTitle"/>
          </p:nvPr>
        </p:nvSpPr>
        <p:spPr>
          <a:xfrm>
            <a:off x="2834100" y="1354750"/>
            <a:ext cx="595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Howdy!</a:t>
            </a:r>
            <a:endParaRPr sz="12000"/>
          </a:p>
        </p:txBody>
      </p:sp>
      <p:sp>
        <p:nvSpPr>
          <p:cNvPr id="335" name="Shape 335"/>
          <p:cNvSpPr txBox="1"/>
          <p:nvPr>
            <p:ph idx="4294967295" type="body"/>
          </p:nvPr>
        </p:nvSpPr>
        <p:spPr>
          <a:xfrm>
            <a:off x="3286468" y="2400250"/>
            <a:ext cx="45621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Karen Rogers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Wyoming Game and Fish Department</a:t>
            </a:r>
            <a:endParaRPr/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 b="5846" l="0" r="0" t="5837"/>
          <a:stretch/>
        </p:blipFill>
        <p:spPr>
          <a:xfrm>
            <a:off x="951000" y="677875"/>
            <a:ext cx="1883100" cy="1693800"/>
          </a:xfrm>
          <a:prstGeom prst="hexagon">
            <a:avLst>
              <a:gd fmla="val 28393" name="adj"/>
              <a:gd fmla="val 115470" name="vf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type="title"/>
          </p:nvPr>
        </p:nvSpPr>
        <p:spPr>
          <a:xfrm>
            <a:off x="1732700" y="1095700"/>
            <a:ext cx="75012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Wyoming’s Wildlife Heritage</a:t>
            </a:r>
            <a:endParaRPr/>
          </a:p>
        </p:txBody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1635500" y="1842000"/>
            <a:ext cx="3038100" cy="24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Big game can’t read signs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Motorists don’t pay attention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Thousands of big game animals get killed each year (5,000+ mule deer alone)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Millions of dollars in property damage each year  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7" name="Shape 4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925" y="1976400"/>
            <a:ext cx="4533075" cy="302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idx="4294967295" type="ctrTitle"/>
          </p:nvPr>
        </p:nvSpPr>
        <p:spPr>
          <a:xfrm>
            <a:off x="685800" y="-9"/>
            <a:ext cx="7772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Muli"/>
                <a:ea typeface="Muli"/>
                <a:cs typeface="Muli"/>
                <a:sym typeface="Muli"/>
              </a:rPr>
              <a:t>$24-29,000,000</a:t>
            </a:r>
            <a:endParaRPr b="1" sz="7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Property Damage from wildlife-vehicle collisions per year</a:t>
            </a:r>
            <a:endParaRPr b="1" sz="9600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idx="4294967295" type="ctrTitle"/>
          </p:nvPr>
        </p:nvSpPr>
        <p:spPr>
          <a:xfrm>
            <a:off x="685800" y="-9"/>
            <a:ext cx="7772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Muli"/>
                <a:ea typeface="Muli"/>
                <a:cs typeface="Muli"/>
                <a:sym typeface="Muli"/>
              </a:rPr>
              <a:t>$20-23,000,000</a:t>
            </a:r>
            <a:endParaRPr b="1" sz="7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Wildlife Costs</a:t>
            </a:r>
            <a:r>
              <a:rPr lang="en" sz="14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 from wildlife-vehicle collisions per year</a:t>
            </a:r>
            <a:endParaRPr b="1" sz="9600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/>
        </p:nvSpPr>
        <p:spPr>
          <a:xfrm rot="-5400000">
            <a:off x="867325" y="468800"/>
            <a:ext cx="2691900" cy="3108300"/>
          </a:xfrm>
          <a:custGeom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3" name="Shape 463"/>
          <p:cNvSpPr txBox="1"/>
          <p:nvPr>
            <p:ph idx="4294967295" type="ctrTitle"/>
          </p:nvPr>
        </p:nvSpPr>
        <p:spPr>
          <a:xfrm>
            <a:off x="3829050" y="1474800"/>
            <a:ext cx="4991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Work Together</a:t>
            </a:r>
            <a:endParaRPr sz="4800"/>
          </a:p>
        </p:txBody>
      </p:sp>
      <p:sp>
        <p:nvSpPr>
          <p:cNvPr id="464" name="Shape 464"/>
          <p:cNvSpPr txBox="1"/>
          <p:nvPr>
            <p:ph idx="4294967295" type="subTitle"/>
          </p:nvPr>
        </p:nvSpPr>
        <p:spPr>
          <a:xfrm>
            <a:off x="3829050" y="2464797"/>
            <a:ext cx="4333800" cy="12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WGFD and WYDOT collaborate to address issue</a:t>
            </a:r>
            <a:endParaRPr sz="2400"/>
          </a:p>
        </p:txBody>
      </p:sp>
      <p:pic>
        <p:nvPicPr>
          <p:cNvPr id="465" name="Shape 4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775" y="1474800"/>
            <a:ext cx="2354999" cy="115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Summit 2017</a:t>
            </a:r>
            <a:endParaRPr/>
          </a:p>
        </p:txBody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x="1732700" y="2380900"/>
            <a:ext cx="2176800" cy="11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State agencies</a:t>
            </a:r>
            <a:endParaRPr b="1" sz="18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WGFD and WYDOT staff provide their professional judgement</a:t>
            </a:r>
            <a:endParaRPr/>
          </a:p>
        </p:txBody>
      </p:sp>
      <p:sp>
        <p:nvSpPr>
          <p:cNvPr id="472" name="Shape 472"/>
          <p:cNvSpPr txBox="1"/>
          <p:nvPr>
            <p:ph idx="2" type="body"/>
          </p:nvPr>
        </p:nvSpPr>
        <p:spPr>
          <a:xfrm>
            <a:off x="4020975" y="2380900"/>
            <a:ext cx="2176800" cy="8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NGOs</a:t>
            </a:r>
            <a:endParaRPr b="1" sz="18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Reps provide their input</a:t>
            </a:r>
            <a:endParaRPr/>
          </a:p>
        </p:txBody>
      </p:sp>
      <p:sp>
        <p:nvSpPr>
          <p:cNvPr id="473" name="Shape 473"/>
          <p:cNvSpPr txBox="1"/>
          <p:nvPr>
            <p:ph idx="3" type="body"/>
          </p:nvPr>
        </p:nvSpPr>
        <p:spPr>
          <a:xfrm>
            <a:off x="6309250" y="2380900"/>
            <a:ext cx="2176800" cy="12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Interested public</a:t>
            </a:r>
            <a:endParaRPr b="1"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Give their known problem spots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4" name="Shape 4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601" y="115075"/>
            <a:ext cx="1819975" cy="226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Shape 4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170562" y="3092436"/>
            <a:ext cx="1625101" cy="214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Summit Outcomes</a:t>
            </a:r>
            <a:endParaRPr/>
          </a:p>
        </p:txBody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x="1732700" y="2380900"/>
            <a:ext cx="2176800" cy="11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Roadmap doc</a:t>
            </a:r>
            <a:endParaRPr b="1"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Summarizing the Summit and recommendations</a:t>
            </a:r>
            <a:endParaRPr/>
          </a:p>
        </p:txBody>
      </p:sp>
      <p:sp>
        <p:nvSpPr>
          <p:cNvPr id="482" name="Shape 482"/>
          <p:cNvSpPr txBox="1"/>
          <p:nvPr>
            <p:ph idx="2" type="body"/>
          </p:nvPr>
        </p:nvSpPr>
        <p:spPr>
          <a:xfrm>
            <a:off x="3848250" y="2380900"/>
            <a:ext cx="2415000" cy="8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Wyoming Wildlife and Roadways Initiative Implementation Team</a:t>
            </a:r>
            <a:endParaRPr b="1" sz="16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Executive team to help prioritize projects statewide and strategize implementation</a:t>
            </a:r>
            <a:endParaRPr/>
          </a:p>
        </p:txBody>
      </p:sp>
      <p:sp>
        <p:nvSpPr>
          <p:cNvPr id="483" name="Shape 483"/>
          <p:cNvSpPr txBox="1"/>
          <p:nvPr>
            <p:ph idx="3" type="body"/>
          </p:nvPr>
        </p:nvSpPr>
        <p:spPr>
          <a:xfrm>
            <a:off x="6590925" y="2355700"/>
            <a:ext cx="2176800" cy="12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hlinkClick r:id="rId3"/>
              </a:rPr>
              <a:t>Story Map</a:t>
            </a:r>
            <a:endParaRPr b="1"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Means to communicate outcomes and share data with the public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idx="4294967295" type="ctrTitle"/>
          </p:nvPr>
        </p:nvSpPr>
        <p:spPr>
          <a:xfrm>
            <a:off x="872100" y="702975"/>
            <a:ext cx="7772400" cy="158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WWRI Implementation Team (WWRIIT)</a:t>
            </a:r>
            <a:endParaRPr b="1" sz="3600"/>
          </a:p>
        </p:txBody>
      </p:sp>
      <p:sp>
        <p:nvSpPr>
          <p:cNvPr id="489" name="Shape 489"/>
          <p:cNvSpPr txBox="1"/>
          <p:nvPr>
            <p:ph idx="4294967295" type="subTitle"/>
          </p:nvPr>
        </p:nvSpPr>
        <p:spPr>
          <a:xfrm>
            <a:off x="685800" y="2649524"/>
            <a:ext cx="7772400" cy="17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Font typeface="Nixie One"/>
              <a:buChar char="➢"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Categorization of project scope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➢"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Categorize into priorities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➢"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Work on collaborative funding for big projects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➢"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Develop strategy for continuous communication/feedback loop on successful projects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➢"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Identify research needs/gaps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➢"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Public education and outreach strategy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/>
          <p:nvPr>
            <p:ph type="title"/>
          </p:nvPr>
        </p:nvSpPr>
        <p:spPr>
          <a:xfrm>
            <a:off x="3123300" y="2290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Story Map 2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/>
        </p:nvSpPr>
        <p:spPr>
          <a:xfrm>
            <a:off x="3048375" y="4137850"/>
            <a:ext cx="29331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Nixie One"/>
                <a:ea typeface="Nixie One"/>
                <a:cs typeface="Nixie One"/>
                <a:sym typeface="Nixie One"/>
              </a:rPr>
              <a:t>Synergy</a:t>
            </a:r>
            <a:endParaRPr b="1" sz="4000"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/>
        </p:nvSpPr>
        <p:spPr>
          <a:xfrm rot="-5400000">
            <a:off x="1053600" y="533300"/>
            <a:ext cx="1855800" cy="2142900"/>
          </a:xfrm>
          <a:custGeom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5" name="Shape 505"/>
          <p:cNvSpPr txBox="1"/>
          <p:nvPr>
            <p:ph idx="4294967295" type="ctrTitle"/>
          </p:nvPr>
        </p:nvSpPr>
        <p:spPr>
          <a:xfrm>
            <a:off x="3152775" y="1354750"/>
            <a:ext cx="456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Thanks!</a:t>
            </a:r>
            <a:endParaRPr sz="8000"/>
          </a:p>
        </p:txBody>
      </p:sp>
      <p:sp>
        <p:nvSpPr>
          <p:cNvPr id="506" name="Shape 506"/>
          <p:cNvSpPr txBox="1"/>
          <p:nvPr>
            <p:ph idx="4294967295" type="body"/>
          </p:nvPr>
        </p:nvSpPr>
        <p:spPr>
          <a:xfrm>
            <a:off x="3286468" y="2400250"/>
            <a:ext cx="45621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@KarenWyGIS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Karen.rogers1@wyo.gov</a:t>
            </a:r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1591719" y="1212580"/>
            <a:ext cx="779561" cy="779561"/>
          </a:xfrm>
          <a:custGeom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650" y="0"/>
            <a:ext cx="6791176" cy="509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4294967295" type="ctrTitle"/>
          </p:nvPr>
        </p:nvSpPr>
        <p:spPr>
          <a:xfrm>
            <a:off x="685800" y="-9"/>
            <a:ext cx="7772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Muli"/>
                <a:ea typeface="Muli"/>
                <a:cs typeface="Muli"/>
                <a:sym typeface="Muli"/>
              </a:rPr>
              <a:t>$303,588,073</a:t>
            </a:r>
            <a:endParaRPr b="1" sz="7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Total contribution to Wyoming’s economy from hunting per year</a:t>
            </a:r>
            <a:endParaRPr b="1" sz="9600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Sublette Mule Deer Migration Corridor</a:t>
            </a:r>
            <a:endParaRPr/>
          </a:p>
        </p:txBody>
      </p:sp>
      <p:sp>
        <p:nvSpPr>
          <p:cNvPr id="352" name="Shape 352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the deer roam?</a:t>
            </a:r>
            <a:endParaRPr/>
          </a:p>
        </p:txBody>
      </p:sp>
      <p:sp>
        <p:nvSpPr>
          <p:cNvPr id="353" name="Shape 353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261" y="0"/>
            <a:ext cx="397454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4294967295" type="title"/>
          </p:nvPr>
        </p:nvSpPr>
        <p:spPr>
          <a:xfrm>
            <a:off x="3933825" y="2168100"/>
            <a:ext cx="3753000" cy="6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Red Desert to Hoback migration</a:t>
            </a:r>
            <a:endParaRPr sz="3000"/>
          </a:p>
        </p:txBody>
      </p:sp>
      <p:sp>
        <p:nvSpPr>
          <p:cNvPr id="364" name="Shape 364"/>
          <p:cNvSpPr txBox="1"/>
          <p:nvPr>
            <p:ph idx="4294967295" type="body"/>
          </p:nvPr>
        </p:nvSpPr>
        <p:spPr>
          <a:xfrm>
            <a:off x="3933825" y="3101050"/>
            <a:ext cx="3753000" cy="12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Longest mule deer migration corridor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Second longest migration for big game in North America</a:t>
            </a:r>
            <a:endParaRPr/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 b="0" l="7023" r="7014" t="0"/>
          <a:stretch/>
        </p:blipFill>
        <p:spPr>
          <a:xfrm>
            <a:off x="-438150" y="1162050"/>
            <a:ext cx="4152900" cy="3601200"/>
          </a:xfrm>
          <a:prstGeom prst="hexagon">
            <a:avLst>
              <a:gd fmla="val 28504" name="adj"/>
              <a:gd fmla="val 115470" name="vf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14026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8826" y="152400"/>
            <a:ext cx="5272776" cy="347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35289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0100" y="152400"/>
            <a:ext cx="5016000" cy="41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